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autoCompressPictures="0">
  <p:sldMasterIdLst>
    <p:sldMasterId id="2147483670" r:id="rId4"/>
  </p:sldMasterIdLst>
  <p:notesMasterIdLst>
    <p:notesMasterId r:id="rId36"/>
  </p:notesMasterIdLst>
  <p:handoutMasterIdLst>
    <p:handoutMasterId r:id="rId37"/>
  </p:handoutMasterIdLst>
  <p:sldIdLst>
    <p:sldId id="374" r:id="rId5"/>
    <p:sldId id="371" r:id="rId6"/>
    <p:sldId id="342" r:id="rId7"/>
    <p:sldId id="336" r:id="rId8"/>
    <p:sldId id="338" r:id="rId9"/>
    <p:sldId id="360" r:id="rId10"/>
    <p:sldId id="340" r:id="rId11"/>
    <p:sldId id="341" r:id="rId12"/>
    <p:sldId id="361" r:id="rId13"/>
    <p:sldId id="362" r:id="rId14"/>
    <p:sldId id="345" r:id="rId15"/>
    <p:sldId id="346" r:id="rId16"/>
    <p:sldId id="347" r:id="rId17"/>
    <p:sldId id="348" r:id="rId18"/>
    <p:sldId id="349" r:id="rId19"/>
    <p:sldId id="350" r:id="rId20"/>
    <p:sldId id="351" r:id="rId21"/>
    <p:sldId id="352" r:id="rId22"/>
    <p:sldId id="363" r:id="rId23"/>
    <p:sldId id="368" r:id="rId24"/>
    <p:sldId id="364" r:id="rId25"/>
    <p:sldId id="365" r:id="rId26"/>
    <p:sldId id="367" r:id="rId27"/>
    <p:sldId id="366" r:id="rId28"/>
    <p:sldId id="357" r:id="rId29"/>
    <p:sldId id="358" r:id="rId30"/>
    <p:sldId id="359" r:id="rId31"/>
    <p:sldId id="369" r:id="rId32"/>
    <p:sldId id="335" r:id="rId33"/>
    <p:sldId id="370" r:id="rId34"/>
    <p:sldId id="373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49" autoAdjust="0"/>
    <p:restoredTop sz="94660"/>
  </p:normalViewPr>
  <p:slideViewPr>
    <p:cSldViewPr snapToGrid="0">
      <p:cViewPr varScale="1">
        <p:scale>
          <a:sx n="83" d="100"/>
          <a:sy n="83" d="100"/>
        </p:scale>
        <p:origin x="64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9/23/2021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083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4779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107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6182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2099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56826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312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51996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414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36643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824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07012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312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85319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926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14697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4029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63054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4131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2587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1859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9001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288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5596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390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2964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493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3535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6979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272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800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8600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902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41027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005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5478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D9757-B134-4822-A946-0EA8FE78A690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9084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96D73-906F-49E6-A2B1-50C58343995F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988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E9771-103E-4AAF-813E-0B60FCF50889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6581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867" y="228600"/>
            <a:ext cx="103632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885950"/>
            <a:ext cx="5350933" cy="41719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6163734" y="1885950"/>
            <a:ext cx="5350933" cy="417195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EE41E-2CDF-41E7-8860-9931AFD7D3DE}" type="datetime1">
              <a:rPr lang="en-US" smtClean="0"/>
              <a:t>9/23/2021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495CAAB-47F5-4795-AC91-5A85348D735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69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424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D7B4F-A577-479F-A4D0-BCEB2363106F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210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3921-5EFF-4748-A41F-D0E88C7BFB04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942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AA908-D9F9-4546-AB28-032F8527567E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62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EBA8C-705D-41FF-8D97-B1D5C1CCF566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46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3E220-D6F8-4A5E-A420-3D286F744545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6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A0C9627-3EF4-4885-9A87-7623129FFA5E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873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1A34B-2D11-4181-A536-6C9FD3DFDBDE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27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E46976A-8758-4E52-99D1-B5EB1DB4A45F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2006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eeksforgeeks.org/?p=193526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4009" y="758952"/>
            <a:ext cx="11352177" cy="356616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ESC501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(COCOMO Model &amp; Cost Estimation)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/>
              <a:t>			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Prof.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Poulami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Dutta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11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201856"/>
          </a:xfrm>
        </p:spPr>
        <p:txBody>
          <a:bodyPr>
            <a:normAutofit/>
          </a:bodyPr>
          <a:lstStyle/>
          <a:p>
            <a:pPr algn="ctr"/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(CONTD)….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4215534"/>
              </p:ext>
            </p:extLst>
          </p:nvPr>
        </p:nvGraphicFramePr>
        <p:xfrm>
          <a:off x="1297459" y="2018783"/>
          <a:ext cx="9613900" cy="2377440"/>
        </p:xfrm>
        <a:graphic>
          <a:graphicData uri="http://schemas.openxmlformats.org/drawingml/2006/table">
            <a:tbl>
              <a:tblPr/>
              <a:tblGrid>
                <a:gridCol w="2403475">
                  <a:extLst>
                    <a:ext uri="{9D8B030D-6E8A-4147-A177-3AD203B41FA5}">
                      <a16:colId xmlns:a16="http://schemas.microsoft.com/office/drawing/2014/main" val="2746553330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843320340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3905141085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4035097157"/>
                    </a:ext>
                  </a:extLst>
                </a:gridCol>
              </a:tblGrid>
              <a:tr h="59436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Software 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7139679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Organic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608489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Semi-detached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3378674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Embedded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845862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5AAEE-E40E-4174-B87F-CC585B1CDC17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381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1"/>
          <p:cNvSpPr>
            <a:spLocks noGrp="1" noChangeArrowheads="1"/>
          </p:cNvSpPr>
          <p:nvPr>
            <p:ph type="title"/>
          </p:nvPr>
        </p:nvSpPr>
        <p:spPr>
          <a:xfrm>
            <a:off x="2131233" y="556409"/>
            <a:ext cx="7769225" cy="1139825"/>
          </a:xfrm>
        </p:spPr>
        <p:txBody>
          <a:bodyPr vert="horz" lIns="18000" tIns="46800" rIns="18000" bIns="46800" rtlCol="0" anchor="ctr">
            <a:normAutofit fontScale="90000"/>
          </a:bodyPr>
          <a:lstStyle/>
          <a:p>
            <a:pPr algn="ctr">
              <a:spcBef>
                <a:spcPts val="988"/>
              </a:spcBef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Effort Estimation</a:t>
            </a:r>
          </a:p>
        </p:txBody>
      </p:sp>
      <p:sp>
        <p:nvSpPr>
          <p:cNvPr id="37892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Organic :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2.4 x (KLOC)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1.05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Semi-detached: 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3.0 x (KLOC)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1.12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Embedded: 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3.6 x (KLOC)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1.20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646A-2DFC-431A-931B-B5BB4123FB56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3789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D154E251-BA81-429C-879E-FB6E62F05A12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11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57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1"/>
          <p:cNvSpPr>
            <a:spLocks noGrp="1" noChangeArrowheads="1"/>
          </p:cNvSpPr>
          <p:nvPr>
            <p:ph type="title"/>
          </p:nvPr>
        </p:nvSpPr>
        <p:spPr>
          <a:xfrm>
            <a:off x="1902265" y="704191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>
              <a:spcBef>
                <a:spcPts val="988"/>
              </a:spcBef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Time Estimation</a:t>
            </a:r>
          </a:p>
        </p:txBody>
      </p:sp>
      <p:sp>
        <p:nvSpPr>
          <p:cNvPr id="38916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Organic: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24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2.5 (Effort)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0.38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Semi-detached: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24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2.5 (Effort)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0.35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Embedded: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24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2.5 (Effort)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0.32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48A1-2D63-4DFD-AD7F-CB39BA841811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3891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D5EB9E42-CEE9-40E7-9788-C1ED0278347A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12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87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9125526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</a:t>
            </a:r>
            <a:r>
              <a:rPr lang="en-GB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GB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(CONTD)….</a:t>
            </a:r>
            <a:endParaRPr lang="en-GB" altLang="en-US" sz="3200" b="1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940" name="Rectangle 2"/>
          <p:cNvSpPr>
            <a:spLocks noGrp="1" noChangeArrowheads="1"/>
          </p:cNvSpPr>
          <p:nvPr>
            <p:ph type="body" sz="half" idx="1"/>
          </p:nvPr>
        </p:nvSpPr>
        <p:spPr>
          <a:xfrm>
            <a:off x="1042447" y="1805112"/>
            <a:ext cx="3365500" cy="4171950"/>
          </a:xfrm>
        </p:spPr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525"/>
              </a:spcBef>
            </a:pPr>
            <a:endParaRPr lang="en-GB" altLang="en-US" dirty="0" smtClean="0"/>
          </a:p>
          <a:p>
            <a:pPr>
              <a:spcBef>
                <a:spcPts val="838"/>
              </a:spcBef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 is somewhat super-linear in problem  size.</a:t>
            </a:r>
            <a:r>
              <a:rPr lang="en-GB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475CC57-A87B-47AA-AC80-55F26A4A2EF0}" type="datetime1">
              <a:rPr lang="en-US" smtClean="0"/>
              <a:t>9/23/2021</a:t>
            </a:fld>
            <a:endParaRPr lang="en-US"/>
          </a:p>
        </p:txBody>
      </p:sp>
      <p:sp>
        <p:nvSpPr>
          <p:cNvPr id="39938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A31C609E-E5CF-4ED8-B94B-62DDF656C16E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13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758442" y="1928668"/>
            <a:ext cx="4839873" cy="3716338"/>
            <a:chOff x="4666078" y="1568450"/>
            <a:chExt cx="4839873" cy="3716338"/>
          </a:xfrm>
        </p:grpSpPr>
        <p:grpSp>
          <p:nvGrpSpPr>
            <p:cNvPr id="3" name="Group 2"/>
            <p:cNvGrpSpPr/>
            <p:nvPr/>
          </p:nvGrpSpPr>
          <p:grpSpPr>
            <a:xfrm>
              <a:off x="4666078" y="1568450"/>
              <a:ext cx="4782722" cy="3716338"/>
              <a:chOff x="4666078" y="1568450"/>
              <a:chExt cx="4782722" cy="3716338"/>
            </a:xfrm>
          </p:grpSpPr>
          <p:sp>
            <p:nvSpPr>
              <p:cNvPr id="39941" name="Line 3"/>
              <p:cNvSpPr>
                <a:spLocks noChangeShapeType="1"/>
              </p:cNvSpPr>
              <p:nvPr/>
            </p:nvSpPr>
            <p:spPr bwMode="auto">
              <a:xfrm>
                <a:off x="5410200" y="1568450"/>
                <a:ext cx="0" cy="3352800"/>
              </a:xfrm>
              <a:prstGeom prst="line">
                <a:avLst/>
              </a:prstGeom>
              <a:noFill/>
              <a:ln w="28440">
                <a:solidFill>
                  <a:srgbClr val="003300"/>
                </a:solidFill>
                <a:round/>
                <a:headEnd type="triangle" w="lg" len="lg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942" name="Line 4"/>
              <p:cNvSpPr>
                <a:spLocks noChangeShapeType="1"/>
              </p:cNvSpPr>
              <p:nvPr/>
            </p:nvSpPr>
            <p:spPr bwMode="auto">
              <a:xfrm>
                <a:off x="5410200" y="4921250"/>
                <a:ext cx="4038600" cy="0"/>
              </a:xfrm>
              <a:prstGeom prst="line">
                <a:avLst/>
              </a:prstGeom>
              <a:noFill/>
              <a:ln w="38160">
                <a:solidFill>
                  <a:srgbClr val="003300"/>
                </a:solidFill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946" name="Text Box 8"/>
              <p:cNvSpPr txBox="1">
                <a:spLocks noChangeArrowheads="1"/>
              </p:cNvSpPr>
              <p:nvPr/>
            </p:nvSpPr>
            <p:spPr bwMode="auto">
              <a:xfrm>
                <a:off x="4666078" y="2699543"/>
                <a:ext cx="987425" cy="3635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8000" tIns="46800" rIns="18000" bIns="46800"/>
              <a:lstStyle>
                <a:lvl1pPr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>
                  <a:lnSpc>
                    <a:spcPct val="72000"/>
                  </a:lnSpc>
                  <a:spcBef>
                    <a:spcPts val="1025"/>
                  </a:spcBef>
                </a:pPr>
                <a:r>
                  <a:rPr lang="en-GB" altLang="en-US" sz="1800" b="1" dirty="0">
                    <a:solidFill>
                      <a:srgbClr val="0000CC"/>
                    </a:solidFill>
                  </a:rPr>
                  <a:t>Effort</a:t>
                </a:r>
              </a:p>
            </p:txBody>
          </p:sp>
          <p:sp>
            <p:nvSpPr>
              <p:cNvPr id="39947" name="Text Box 9"/>
              <p:cNvSpPr txBox="1">
                <a:spLocks noChangeArrowheads="1"/>
              </p:cNvSpPr>
              <p:nvPr/>
            </p:nvSpPr>
            <p:spPr bwMode="auto">
              <a:xfrm>
                <a:off x="6781801" y="4921250"/>
                <a:ext cx="1139825" cy="3635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8000" tIns="46800" rIns="18000" bIns="46800"/>
              <a:lstStyle>
                <a:lvl1pPr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>
                  <a:lnSpc>
                    <a:spcPct val="72000"/>
                  </a:lnSpc>
                  <a:spcBef>
                    <a:spcPts val="1025"/>
                  </a:spcBef>
                </a:pPr>
                <a:r>
                  <a:rPr lang="en-GB" altLang="en-US" sz="1800" b="1" dirty="0">
                    <a:solidFill>
                      <a:srgbClr val="0000CC"/>
                    </a:solidFill>
                  </a:rPr>
                  <a:t>Size</a:t>
                </a: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410201" y="1949451"/>
              <a:ext cx="4095750" cy="2968625"/>
              <a:chOff x="5410201" y="1949451"/>
              <a:chExt cx="4095750" cy="2968625"/>
            </a:xfrm>
          </p:grpSpPr>
          <p:sp>
            <p:nvSpPr>
              <p:cNvPr id="39943" name="Freeform 5"/>
              <p:cNvSpPr>
                <a:spLocks noChangeArrowheads="1"/>
              </p:cNvSpPr>
              <p:nvPr/>
            </p:nvSpPr>
            <p:spPr bwMode="auto">
              <a:xfrm>
                <a:off x="5410201" y="1949451"/>
                <a:ext cx="3349625" cy="2968625"/>
              </a:xfrm>
              <a:custGeom>
                <a:avLst/>
                <a:gdLst>
                  <a:gd name="T0" fmla="*/ 0 w 9310"/>
                  <a:gd name="T1" fmla="*/ 2968265 h 8252"/>
                  <a:gd name="T2" fmla="*/ 478158 w 9310"/>
                  <a:gd name="T3" fmla="*/ 2750618 h 8252"/>
                  <a:gd name="T4" fmla="*/ 1315384 w 9310"/>
                  <a:gd name="T5" fmla="*/ 2244456 h 8252"/>
                  <a:gd name="T6" fmla="*/ 2152970 w 9310"/>
                  <a:gd name="T7" fmla="*/ 1520287 h 8252"/>
                  <a:gd name="T8" fmla="*/ 2631848 w 9310"/>
                  <a:gd name="T9" fmla="*/ 940736 h 8252"/>
                  <a:gd name="T10" fmla="*/ 3349265 w 9310"/>
                  <a:gd name="T11" fmla="*/ 0 h 82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9310"/>
                  <a:gd name="T19" fmla="*/ 0 h 8252"/>
                  <a:gd name="T20" fmla="*/ 9310 w 9310"/>
                  <a:gd name="T21" fmla="*/ 8252 h 82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9310" h="8252">
                    <a:moveTo>
                      <a:pt x="0" y="8251"/>
                    </a:moveTo>
                    <a:cubicBezTo>
                      <a:pt x="358" y="8116"/>
                      <a:pt x="720" y="7982"/>
                      <a:pt x="1329" y="7646"/>
                    </a:cubicBezTo>
                    <a:cubicBezTo>
                      <a:pt x="1939" y="7313"/>
                      <a:pt x="2880" y="6808"/>
                      <a:pt x="3656" y="6239"/>
                    </a:cubicBezTo>
                    <a:cubicBezTo>
                      <a:pt x="4431" y="5668"/>
                      <a:pt x="5374" y="4830"/>
                      <a:pt x="5984" y="4226"/>
                    </a:cubicBezTo>
                    <a:cubicBezTo>
                      <a:pt x="6593" y="3622"/>
                      <a:pt x="6760" y="3320"/>
                      <a:pt x="7315" y="2615"/>
                    </a:cubicBezTo>
                    <a:cubicBezTo>
                      <a:pt x="7868" y="1911"/>
                      <a:pt x="8589" y="955"/>
                      <a:pt x="9309" y="0"/>
                    </a:cubicBezTo>
                  </a:path>
                </a:pathLst>
              </a:custGeom>
              <a:noFill/>
              <a:ln w="34920">
                <a:solidFill>
                  <a:srgbClr val="FF0000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9944" name="Freeform 6"/>
              <p:cNvSpPr>
                <a:spLocks noChangeArrowheads="1"/>
              </p:cNvSpPr>
              <p:nvPr/>
            </p:nvSpPr>
            <p:spPr bwMode="auto">
              <a:xfrm>
                <a:off x="5410201" y="2101851"/>
                <a:ext cx="3654425" cy="2816225"/>
              </a:xfrm>
              <a:custGeom>
                <a:avLst/>
                <a:gdLst>
                  <a:gd name="T0" fmla="*/ 0 w 10157"/>
                  <a:gd name="T1" fmla="*/ 2815865 h 7829"/>
                  <a:gd name="T2" fmla="*/ 1085857 w 10157"/>
                  <a:gd name="T3" fmla="*/ 2534207 h 7829"/>
                  <a:gd name="T4" fmla="*/ 2172794 w 10157"/>
                  <a:gd name="T5" fmla="*/ 1689232 h 7829"/>
                  <a:gd name="T6" fmla="*/ 3357955 w 10157"/>
                  <a:gd name="T7" fmla="*/ 492453 h 7829"/>
                  <a:gd name="T8" fmla="*/ 3654065 w 10157"/>
                  <a:gd name="T9" fmla="*/ 0 h 78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0157"/>
                  <a:gd name="T16" fmla="*/ 0 h 7829"/>
                  <a:gd name="T17" fmla="*/ 10157 w 10157"/>
                  <a:gd name="T18" fmla="*/ 7829 h 78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0157" h="7829">
                    <a:moveTo>
                      <a:pt x="0" y="7828"/>
                    </a:moveTo>
                    <a:cubicBezTo>
                      <a:pt x="1005" y="7697"/>
                      <a:pt x="2012" y="7566"/>
                      <a:pt x="3018" y="7045"/>
                    </a:cubicBezTo>
                    <a:cubicBezTo>
                      <a:pt x="4025" y="6523"/>
                      <a:pt x="4985" y="5642"/>
                      <a:pt x="6039" y="4696"/>
                    </a:cubicBezTo>
                    <a:cubicBezTo>
                      <a:pt x="7091" y="3750"/>
                      <a:pt x="8647" y="2152"/>
                      <a:pt x="9333" y="1369"/>
                    </a:cubicBezTo>
                    <a:cubicBezTo>
                      <a:pt x="10019" y="586"/>
                      <a:pt x="10087" y="293"/>
                      <a:pt x="10156" y="0"/>
                    </a:cubicBezTo>
                  </a:path>
                </a:pathLst>
              </a:custGeom>
              <a:noFill/>
              <a:ln w="3492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9945" name="Freeform 7"/>
              <p:cNvSpPr>
                <a:spLocks noChangeArrowheads="1"/>
              </p:cNvSpPr>
              <p:nvPr/>
            </p:nvSpPr>
            <p:spPr bwMode="auto">
              <a:xfrm>
                <a:off x="5410201" y="2330451"/>
                <a:ext cx="4035425" cy="2587625"/>
              </a:xfrm>
              <a:custGeom>
                <a:avLst/>
                <a:gdLst>
                  <a:gd name="T0" fmla="*/ 0 w 11215"/>
                  <a:gd name="T1" fmla="*/ 2587265 h 7194"/>
                  <a:gd name="T2" fmla="*/ 1227719 w 11215"/>
                  <a:gd name="T3" fmla="*/ 2321813 h 7194"/>
                  <a:gd name="T4" fmla="*/ 2806986 w 11215"/>
                  <a:gd name="T5" fmla="*/ 1260361 h 7194"/>
                  <a:gd name="T6" fmla="*/ 4035065 w 11215"/>
                  <a:gd name="T7" fmla="*/ 0 h 719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1215"/>
                  <a:gd name="T13" fmla="*/ 0 h 7194"/>
                  <a:gd name="T14" fmla="*/ 11215 w 11215"/>
                  <a:gd name="T15" fmla="*/ 7194 h 719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1215" h="7194">
                    <a:moveTo>
                      <a:pt x="0" y="7193"/>
                    </a:moveTo>
                    <a:cubicBezTo>
                      <a:pt x="1055" y="7131"/>
                      <a:pt x="2111" y="7070"/>
                      <a:pt x="3412" y="6455"/>
                    </a:cubicBezTo>
                    <a:cubicBezTo>
                      <a:pt x="4712" y="5841"/>
                      <a:pt x="6500" y="4579"/>
                      <a:pt x="7801" y="3504"/>
                    </a:cubicBezTo>
                    <a:cubicBezTo>
                      <a:pt x="9101" y="2427"/>
                      <a:pt x="10645" y="583"/>
                      <a:pt x="11214" y="0"/>
                    </a:cubicBezTo>
                  </a:path>
                </a:pathLst>
              </a:custGeom>
              <a:noFill/>
              <a:ln w="28440">
                <a:solidFill>
                  <a:srgbClr val="0033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9948" name="Text Box 10"/>
              <p:cNvSpPr txBox="1">
                <a:spLocks noChangeArrowheads="1"/>
              </p:cNvSpPr>
              <p:nvPr/>
            </p:nvSpPr>
            <p:spPr bwMode="auto">
              <a:xfrm rot="19260000">
                <a:off x="6838950" y="3205164"/>
                <a:ext cx="1347788" cy="333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8000" tIns="46800" rIns="18000" bIns="46800"/>
              <a:lstStyle>
                <a:lvl1pPr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>
                  <a:lnSpc>
                    <a:spcPct val="72000"/>
                  </a:lnSpc>
                  <a:spcBef>
                    <a:spcPts val="913"/>
                  </a:spcBef>
                </a:pPr>
                <a:r>
                  <a:rPr lang="en-GB" altLang="en-US" sz="1600" b="1" dirty="0">
                    <a:solidFill>
                      <a:srgbClr val="FF3300"/>
                    </a:solidFill>
                  </a:rPr>
                  <a:t>Embedded</a:t>
                </a:r>
              </a:p>
            </p:txBody>
          </p:sp>
          <p:sp>
            <p:nvSpPr>
              <p:cNvPr id="39949" name="Text Box 11"/>
              <p:cNvSpPr txBox="1">
                <a:spLocks noChangeArrowheads="1"/>
              </p:cNvSpPr>
              <p:nvPr/>
            </p:nvSpPr>
            <p:spPr bwMode="auto">
              <a:xfrm rot="19020000">
                <a:off x="7908926" y="2416176"/>
                <a:ext cx="1597025" cy="301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8000" tIns="46800" rIns="18000" bIns="46800"/>
              <a:lstStyle>
                <a:lvl1pPr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>
                  <a:lnSpc>
                    <a:spcPct val="72000"/>
                  </a:lnSpc>
                  <a:spcBef>
                    <a:spcPts val="788"/>
                  </a:spcBef>
                </a:pPr>
                <a:r>
                  <a:rPr lang="en-GB" altLang="en-US" sz="1400" b="1">
                    <a:solidFill>
                      <a:srgbClr val="0000FF"/>
                    </a:solidFill>
                  </a:rPr>
                  <a:t>Semidetached</a:t>
                </a:r>
              </a:p>
            </p:txBody>
          </p:sp>
          <p:sp>
            <p:nvSpPr>
              <p:cNvPr id="39950" name="Text Box 12"/>
              <p:cNvSpPr txBox="1">
                <a:spLocks noChangeArrowheads="1"/>
              </p:cNvSpPr>
              <p:nvPr/>
            </p:nvSpPr>
            <p:spPr bwMode="auto">
              <a:xfrm rot="19560000">
                <a:off x="7747001" y="3608389"/>
                <a:ext cx="987425" cy="333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8000" tIns="46800" rIns="18000" bIns="46800"/>
              <a:lstStyle>
                <a:lvl1pPr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>
                  <a:lnSpc>
                    <a:spcPct val="72000"/>
                  </a:lnSpc>
                  <a:spcBef>
                    <a:spcPts val="913"/>
                  </a:spcBef>
                </a:pPr>
                <a:r>
                  <a:rPr lang="en-GB" altLang="en-US" sz="1600" b="1"/>
                  <a:t>Organic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5992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1"/>
          <p:cNvSpPr>
            <a:spLocks noGrp="1" noChangeArrowheads="1"/>
          </p:cNvSpPr>
          <p:nvPr>
            <p:ph type="title"/>
          </p:nvPr>
        </p:nvSpPr>
        <p:spPr>
          <a:xfrm>
            <a:off x="1982788" y="630706"/>
            <a:ext cx="8768339" cy="1083836"/>
          </a:xfrm>
        </p:spPr>
        <p:txBody>
          <a:bodyPr vert="horz" lIns="18000" tIns="46800" rIns="18000" bIns="46800" rtlCol="0" anchor="ctr">
            <a:no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  (CONTD)….</a:t>
            </a:r>
            <a:endParaRPr lang="en-GB" altLang="en-US" sz="4000" b="1" dirty="0">
              <a:solidFill>
                <a:srgbClr val="0000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964" name="Rectangle 2"/>
          <p:cNvSpPr>
            <a:spLocks noGrp="1" noChangeArrowheads="1"/>
          </p:cNvSpPr>
          <p:nvPr>
            <p:ph sz="half" idx="1"/>
          </p:nvPr>
        </p:nvSpPr>
        <p:spPr>
          <a:xfrm>
            <a:off x="1025237" y="2031351"/>
            <a:ext cx="4509988" cy="4111625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time:</a:t>
            </a:r>
          </a:p>
          <a:p>
            <a:pPr lvl="1" algn="just">
              <a:spcBef>
                <a:spcPts val="40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sublinear function of product size.</a:t>
            </a:r>
          </a:p>
          <a:p>
            <a:pPr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product size increases two times, </a:t>
            </a:r>
          </a:p>
          <a:p>
            <a:pPr lvl="1" algn="just">
              <a:spcBef>
                <a:spcPts val="40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time  does not double.</a:t>
            </a:r>
          </a:p>
          <a:p>
            <a:pPr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taken: </a:t>
            </a:r>
          </a:p>
          <a:p>
            <a:pPr lvl="1" algn="just">
              <a:spcBef>
                <a:spcPts val="40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almost same for all the three product categories.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B04A-BB34-493B-951F-E4A3B8A589D5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0962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643F7265-6094-4802-B317-55EC4EB0B620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14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40965" name="Line 3"/>
          <p:cNvSpPr>
            <a:spLocks noChangeShapeType="1"/>
          </p:cNvSpPr>
          <p:nvPr/>
        </p:nvSpPr>
        <p:spPr bwMode="auto">
          <a:xfrm>
            <a:off x="5970993" y="1748194"/>
            <a:ext cx="1588" cy="3352800"/>
          </a:xfrm>
          <a:prstGeom prst="line">
            <a:avLst/>
          </a:prstGeom>
          <a:noFill/>
          <a:ln w="38160">
            <a:solidFill>
              <a:srgbClr val="003300"/>
            </a:solidFill>
            <a:round/>
            <a:headEnd type="triangle" w="lg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66" name="Line 4"/>
          <p:cNvSpPr>
            <a:spLocks noChangeShapeType="1"/>
          </p:cNvSpPr>
          <p:nvPr/>
        </p:nvSpPr>
        <p:spPr bwMode="auto">
          <a:xfrm flipV="1">
            <a:off x="5943600" y="5029200"/>
            <a:ext cx="3581400" cy="1588"/>
          </a:xfrm>
          <a:prstGeom prst="line">
            <a:avLst/>
          </a:prstGeom>
          <a:noFill/>
          <a:ln w="38160">
            <a:solidFill>
              <a:srgbClr val="0033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67" name="Freeform 5"/>
          <p:cNvSpPr>
            <a:spLocks noChangeArrowheads="1"/>
          </p:cNvSpPr>
          <p:nvPr/>
        </p:nvSpPr>
        <p:spPr bwMode="auto">
          <a:xfrm>
            <a:off x="5943601" y="2987675"/>
            <a:ext cx="3349625" cy="2038350"/>
          </a:xfrm>
          <a:custGeom>
            <a:avLst/>
            <a:gdLst>
              <a:gd name="T0" fmla="*/ 0 w 9310"/>
              <a:gd name="T1" fmla="*/ 2037990 h 5668"/>
              <a:gd name="T2" fmla="*/ 456571 w 9310"/>
              <a:gd name="T3" fmla="*/ 1597091 h 5668"/>
              <a:gd name="T4" fmla="*/ 1674813 w 9310"/>
              <a:gd name="T5" fmla="*/ 770675 h 5668"/>
              <a:gd name="T6" fmla="*/ 3349265 w 9310"/>
              <a:gd name="T7" fmla="*/ 0 h 5668"/>
              <a:gd name="T8" fmla="*/ 0 60000 65536"/>
              <a:gd name="T9" fmla="*/ 0 60000 65536"/>
              <a:gd name="T10" fmla="*/ 0 60000 65536"/>
              <a:gd name="T11" fmla="*/ 0 60000 65536"/>
              <a:gd name="T12" fmla="*/ 0 w 9310"/>
              <a:gd name="T13" fmla="*/ 0 h 5668"/>
              <a:gd name="T14" fmla="*/ 9310 w 9310"/>
              <a:gd name="T15" fmla="*/ 5668 h 566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310" h="5668">
                <a:moveTo>
                  <a:pt x="0" y="5667"/>
                </a:moveTo>
                <a:cubicBezTo>
                  <a:pt x="246" y="5347"/>
                  <a:pt x="493" y="5029"/>
                  <a:pt x="1269" y="4441"/>
                </a:cubicBezTo>
                <a:cubicBezTo>
                  <a:pt x="2045" y="3854"/>
                  <a:pt x="3314" y="2884"/>
                  <a:pt x="4655" y="2143"/>
                </a:cubicBezTo>
                <a:cubicBezTo>
                  <a:pt x="5994" y="1403"/>
                  <a:pt x="7652" y="701"/>
                  <a:pt x="9309" y="0"/>
                </a:cubicBezTo>
              </a:path>
            </a:pathLst>
          </a:custGeom>
          <a:noFill/>
          <a:ln w="38160">
            <a:solidFill>
              <a:srgbClr val="0000FF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40968" name="Freeform 6"/>
          <p:cNvSpPr>
            <a:spLocks noChangeArrowheads="1"/>
          </p:cNvSpPr>
          <p:nvPr/>
        </p:nvSpPr>
        <p:spPr bwMode="auto">
          <a:xfrm>
            <a:off x="5943601" y="3314701"/>
            <a:ext cx="3425825" cy="1711325"/>
          </a:xfrm>
          <a:custGeom>
            <a:avLst/>
            <a:gdLst>
              <a:gd name="T0" fmla="*/ 0 w 9521"/>
              <a:gd name="T1" fmla="*/ 1710965 h 4759"/>
              <a:gd name="T2" fmla="*/ 989499 w 9521"/>
              <a:gd name="T3" fmla="*/ 1061892 h 4759"/>
              <a:gd name="T4" fmla="*/ 2283763 w 9521"/>
              <a:gd name="T5" fmla="*/ 412818 h 4759"/>
              <a:gd name="T6" fmla="*/ 3045138 w 9521"/>
              <a:gd name="T7" fmla="*/ 117588 h 4759"/>
              <a:gd name="T8" fmla="*/ 3425465 w 9521"/>
              <a:gd name="T9" fmla="*/ 0 h 47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521"/>
              <a:gd name="T16" fmla="*/ 0 h 4759"/>
              <a:gd name="T17" fmla="*/ 9521 w 9521"/>
              <a:gd name="T18" fmla="*/ 4759 h 475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521" h="4759">
                <a:moveTo>
                  <a:pt x="0" y="4758"/>
                </a:moveTo>
                <a:cubicBezTo>
                  <a:pt x="846" y="4157"/>
                  <a:pt x="1692" y="3555"/>
                  <a:pt x="2750" y="2953"/>
                </a:cubicBezTo>
                <a:cubicBezTo>
                  <a:pt x="3808" y="2351"/>
                  <a:pt x="5395" y="1585"/>
                  <a:pt x="6347" y="1148"/>
                </a:cubicBezTo>
                <a:cubicBezTo>
                  <a:pt x="7299" y="710"/>
                  <a:pt x="7934" y="518"/>
                  <a:pt x="8463" y="327"/>
                </a:cubicBezTo>
                <a:cubicBezTo>
                  <a:pt x="8991" y="135"/>
                  <a:pt x="9255" y="67"/>
                  <a:pt x="9520" y="0"/>
                </a:cubicBezTo>
              </a:path>
            </a:pathLst>
          </a:custGeom>
          <a:noFill/>
          <a:ln w="34920">
            <a:solidFill>
              <a:srgbClr val="00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40969" name="Text Box 7"/>
          <p:cNvSpPr txBox="1">
            <a:spLocks noChangeArrowheads="1"/>
          </p:cNvSpPr>
          <p:nvPr/>
        </p:nvSpPr>
        <p:spPr bwMode="auto">
          <a:xfrm>
            <a:off x="7086601" y="4926014"/>
            <a:ext cx="911225" cy="363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1025"/>
              </a:spcBef>
            </a:pPr>
            <a:r>
              <a:rPr lang="en-GB" altLang="en-US" sz="1800" b="1">
                <a:solidFill>
                  <a:srgbClr val="0000FF"/>
                </a:solidFill>
              </a:rPr>
              <a:t>Size</a:t>
            </a:r>
          </a:p>
        </p:txBody>
      </p:sp>
      <p:sp>
        <p:nvSpPr>
          <p:cNvPr id="40970" name="Text Box 8"/>
          <p:cNvSpPr txBox="1">
            <a:spLocks noChangeArrowheads="1"/>
          </p:cNvSpPr>
          <p:nvPr/>
        </p:nvSpPr>
        <p:spPr bwMode="auto">
          <a:xfrm>
            <a:off x="5638801" y="2286000"/>
            <a:ext cx="144462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1025"/>
              </a:spcBef>
            </a:pPr>
            <a:r>
              <a:rPr lang="en-GB" altLang="en-US" sz="1800" b="1" dirty="0">
                <a:solidFill>
                  <a:srgbClr val="0000FF"/>
                </a:solidFill>
              </a:rPr>
              <a:t>Dev</a:t>
            </a:r>
            <a:r>
              <a:rPr lang="en-GB" altLang="en-US" sz="1600" b="1" dirty="0">
                <a:solidFill>
                  <a:srgbClr val="0000FF"/>
                </a:solidFill>
              </a:rPr>
              <a:t>. Time</a:t>
            </a:r>
          </a:p>
        </p:txBody>
      </p:sp>
      <p:sp>
        <p:nvSpPr>
          <p:cNvPr id="40971" name="Text Box 9"/>
          <p:cNvSpPr txBox="1">
            <a:spLocks noChangeArrowheads="1"/>
          </p:cNvSpPr>
          <p:nvPr/>
        </p:nvSpPr>
        <p:spPr bwMode="auto">
          <a:xfrm rot="20100000">
            <a:off x="7524751" y="2808289"/>
            <a:ext cx="1520825" cy="363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1025"/>
              </a:spcBef>
            </a:pPr>
            <a:r>
              <a:rPr lang="en-GB" altLang="en-US" sz="1800" b="1">
                <a:solidFill>
                  <a:srgbClr val="FF3300"/>
                </a:solidFill>
              </a:rPr>
              <a:t>Embedded</a:t>
            </a:r>
          </a:p>
        </p:txBody>
      </p:sp>
      <p:sp>
        <p:nvSpPr>
          <p:cNvPr id="40972" name="Text Box 10"/>
          <p:cNvSpPr txBox="1">
            <a:spLocks noChangeArrowheads="1"/>
          </p:cNvSpPr>
          <p:nvPr/>
        </p:nvSpPr>
        <p:spPr bwMode="auto">
          <a:xfrm rot="20280000">
            <a:off x="8185151" y="2814639"/>
            <a:ext cx="1825625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913"/>
              </a:spcBef>
            </a:pPr>
            <a:r>
              <a:rPr lang="en-GB" altLang="en-US" sz="1600" b="1">
                <a:solidFill>
                  <a:srgbClr val="0000FF"/>
                </a:solidFill>
              </a:rPr>
              <a:t>Semidetached</a:t>
            </a:r>
          </a:p>
        </p:txBody>
      </p:sp>
      <p:sp>
        <p:nvSpPr>
          <p:cNvPr id="40973" name="Text Box 11"/>
          <p:cNvSpPr txBox="1">
            <a:spLocks noChangeArrowheads="1"/>
          </p:cNvSpPr>
          <p:nvPr/>
        </p:nvSpPr>
        <p:spPr bwMode="auto">
          <a:xfrm rot="20100000">
            <a:off x="7277101" y="3879851"/>
            <a:ext cx="1216025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913"/>
              </a:spcBef>
            </a:pPr>
            <a:r>
              <a:rPr lang="en-GB" altLang="en-US" sz="1600" b="1"/>
              <a:t>Organic</a:t>
            </a:r>
          </a:p>
        </p:txBody>
      </p:sp>
      <p:sp>
        <p:nvSpPr>
          <p:cNvPr id="40974" name="Line 12"/>
          <p:cNvSpPr>
            <a:spLocks noChangeShapeType="1"/>
          </p:cNvSpPr>
          <p:nvPr/>
        </p:nvSpPr>
        <p:spPr bwMode="auto">
          <a:xfrm flipV="1">
            <a:off x="8305800" y="3070226"/>
            <a:ext cx="1588" cy="1958975"/>
          </a:xfrm>
          <a:prstGeom prst="line">
            <a:avLst/>
          </a:prstGeom>
          <a:noFill/>
          <a:ln w="38160" cap="rnd">
            <a:solidFill>
              <a:srgbClr val="80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75" name="Text Box 13"/>
          <p:cNvSpPr txBox="1">
            <a:spLocks noChangeArrowheads="1"/>
          </p:cNvSpPr>
          <p:nvPr/>
        </p:nvSpPr>
        <p:spPr bwMode="auto">
          <a:xfrm>
            <a:off x="8229601" y="4808539"/>
            <a:ext cx="530225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788"/>
              </a:spcBef>
            </a:pPr>
            <a:r>
              <a:rPr lang="en-GB" altLang="en-US" sz="1400" b="1"/>
              <a:t>60K</a:t>
            </a:r>
          </a:p>
        </p:txBody>
      </p:sp>
      <p:sp>
        <p:nvSpPr>
          <p:cNvPr id="40976" name="Freeform 14"/>
          <p:cNvSpPr>
            <a:spLocks noChangeArrowheads="1"/>
          </p:cNvSpPr>
          <p:nvPr/>
        </p:nvSpPr>
        <p:spPr bwMode="auto">
          <a:xfrm>
            <a:off x="5943601" y="2743201"/>
            <a:ext cx="3273425" cy="2282825"/>
          </a:xfrm>
          <a:custGeom>
            <a:avLst/>
            <a:gdLst>
              <a:gd name="T0" fmla="*/ 0 w 9098"/>
              <a:gd name="T1" fmla="*/ 2282465 h 6347"/>
              <a:gd name="T2" fmla="*/ 389299 w 9098"/>
              <a:gd name="T3" fmla="*/ 1763821 h 6347"/>
              <a:gd name="T4" fmla="*/ 935110 w 9098"/>
              <a:gd name="T5" fmla="*/ 1244818 h 6347"/>
              <a:gd name="T6" fmla="*/ 1714428 w 9098"/>
              <a:gd name="T7" fmla="*/ 726174 h 6347"/>
              <a:gd name="T8" fmla="*/ 2805690 w 9098"/>
              <a:gd name="T9" fmla="*/ 207170 h 6347"/>
              <a:gd name="T10" fmla="*/ 3273065 w 9098"/>
              <a:gd name="T11" fmla="*/ 0 h 634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098"/>
              <a:gd name="T19" fmla="*/ 0 h 6347"/>
              <a:gd name="T20" fmla="*/ 9098 w 9098"/>
              <a:gd name="T21" fmla="*/ 6347 h 634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098" h="6347">
                <a:moveTo>
                  <a:pt x="0" y="6346"/>
                </a:moveTo>
                <a:cubicBezTo>
                  <a:pt x="324" y="5866"/>
                  <a:pt x="649" y="5385"/>
                  <a:pt x="1082" y="4904"/>
                </a:cubicBezTo>
                <a:cubicBezTo>
                  <a:pt x="1516" y="4423"/>
                  <a:pt x="1985" y="3942"/>
                  <a:pt x="2599" y="3461"/>
                </a:cubicBezTo>
                <a:cubicBezTo>
                  <a:pt x="3213" y="2980"/>
                  <a:pt x="3899" y="2499"/>
                  <a:pt x="4765" y="2019"/>
                </a:cubicBezTo>
                <a:cubicBezTo>
                  <a:pt x="5631" y="1538"/>
                  <a:pt x="7076" y="913"/>
                  <a:pt x="7798" y="576"/>
                </a:cubicBezTo>
                <a:cubicBezTo>
                  <a:pt x="8521" y="239"/>
                  <a:pt x="8809" y="119"/>
                  <a:pt x="9097" y="0"/>
                </a:cubicBezTo>
              </a:path>
            </a:pathLst>
          </a:custGeom>
          <a:noFill/>
          <a:ln w="38160">
            <a:solidFill>
              <a:srgbClr val="FF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40977" name="Line 15"/>
          <p:cNvSpPr>
            <a:spLocks noChangeShapeType="1"/>
          </p:cNvSpPr>
          <p:nvPr/>
        </p:nvSpPr>
        <p:spPr bwMode="auto">
          <a:xfrm flipH="1">
            <a:off x="5943600" y="3429000"/>
            <a:ext cx="2514600" cy="1588"/>
          </a:xfrm>
          <a:prstGeom prst="line">
            <a:avLst/>
          </a:prstGeom>
          <a:noFill/>
          <a:ln w="28440">
            <a:solidFill>
              <a:srgbClr val="80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78" name="Text Box 16"/>
          <p:cNvSpPr txBox="1">
            <a:spLocks noChangeArrowheads="1"/>
          </p:cNvSpPr>
          <p:nvPr/>
        </p:nvSpPr>
        <p:spPr bwMode="auto">
          <a:xfrm>
            <a:off x="5867401" y="3178176"/>
            <a:ext cx="1368425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788"/>
              </a:spcBef>
            </a:pPr>
            <a:r>
              <a:rPr lang="en-GB" altLang="en-US" sz="1400" b="1"/>
              <a:t>18 Months</a:t>
            </a:r>
          </a:p>
        </p:txBody>
      </p:sp>
      <p:sp>
        <p:nvSpPr>
          <p:cNvPr id="40979" name="Line 17"/>
          <p:cNvSpPr>
            <a:spLocks noChangeShapeType="1"/>
          </p:cNvSpPr>
          <p:nvPr/>
        </p:nvSpPr>
        <p:spPr bwMode="auto">
          <a:xfrm flipV="1">
            <a:off x="7239000" y="3886200"/>
            <a:ext cx="1588" cy="1143000"/>
          </a:xfrm>
          <a:prstGeom prst="line">
            <a:avLst/>
          </a:prstGeom>
          <a:noFill/>
          <a:ln w="38160" cap="rnd">
            <a:solidFill>
              <a:srgbClr val="80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80" name="Line 18"/>
          <p:cNvSpPr>
            <a:spLocks noChangeShapeType="1"/>
          </p:cNvSpPr>
          <p:nvPr/>
        </p:nvSpPr>
        <p:spPr bwMode="auto">
          <a:xfrm flipH="1">
            <a:off x="5943600" y="3962400"/>
            <a:ext cx="1371600" cy="1588"/>
          </a:xfrm>
          <a:prstGeom prst="line">
            <a:avLst/>
          </a:prstGeom>
          <a:noFill/>
          <a:ln w="28440">
            <a:solidFill>
              <a:srgbClr val="80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81" name="Text Box 19"/>
          <p:cNvSpPr txBox="1">
            <a:spLocks noChangeArrowheads="1"/>
          </p:cNvSpPr>
          <p:nvPr/>
        </p:nvSpPr>
        <p:spPr bwMode="auto">
          <a:xfrm>
            <a:off x="5867401" y="3733801"/>
            <a:ext cx="1368425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788"/>
              </a:spcBef>
            </a:pPr>
            <a:r>
              <a:rPr lang="en-GB" altLang="en-US" sz="1400" b="1"/>
              <a:t>14 Months</a:t>
            </a:r>
          </a:p>
        </p:txBody>
      </p:sp>
      <p:sp>
        <p:nvSpPr>
          <p:cNvPr id="40982" name="Text Box 20"/>
          <p:cNvSpPr txBox="1">
            <a:spLocks noChangeArrowheads="1"/>
          </p:cNvSpPr>
          <p:nvPr/>
        </p:nvSpPr>
        <p:spPr bwMode="auto">
          <a:xfrm>
            <a:off x="7162801" y="4800601"/>
            <a:ext cx="530225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788"/>
              </a:spcBef>
            </a:pPr>
            <a:r>
              <a:rPr lang="en-GB" altLang="en-US" sz="1400" b="1"/>
              <a:t>30K</a:t>
            </a:r>
          </a:p>
        </p:txBody>
      </p:sp>
    </p:spTree>
    <p:extLst>
      <p:ext uri="{BB962C8B-B14F-4D97-AF65-F5344CB8AC3E}">
        <p14:creationId xmlns:p14="http://schemas.microsoft.com/office/powerpoint/2010/main" val="175015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1"/>
          <p:cNvSpPr>
            <a:spLocks noGrp="1" noChangeArrowheads="1"/>
          </p:cNvSpPr>
          <p:nvPr>
            <p:ph type="title"/>
          </p:nvPr>
        </p:nvSpPr>
        <p:spPr>
          <a:xfrm>
            <a:off x="1789724" y="590527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</a:t>
            </a:r>
            <a:r>
              <a:rPr lang="en-GB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(CONTD)….</a:t>
            </a:r>
            <a:endParaRPr lang="en-GB" altLang="en-US" sz="1600" b="1" dirty="0">
              <a:solidFill>
                <a:srgbClr val="0000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988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time does not increase linearly with product size: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larger products more parallel activities can be identified: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carried out simultaneously by a number of engineers.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9B16-D865-4CD5-974F-F3D78EF747FF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198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7CCE2602-724F-460B-9485-5E1A4F4C63F7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15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79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1"/>
          <p:cNvSpPr>
            <a:spLocks noGrp="1" noChangeArrowheads="1"/>
          </p:cNvSpPr>
          <p:nvPr>
            <p:ph type="title"/>
          </p:nvPr>
        </p:nvSpPr>
        <p:spPr>
          <a:xfrm>
            <a:off x="1817859" y="704191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</a:t>
            </a:r>
            <a:r>
              <a:rPr lang="en-GB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(CONTD)….</a:t>
            </a:r>
            <a:endParaRPr lang="en-GB" altLang="en-US" sz="1600" b="1" dirty="0">
              <a:solidFill>
                <a:srgbClr val="0000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012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time is roughly the same for all the three categories of products: </a:t>
            </a:r>
          </a:p>
          <a:p>
            <a:pPr lvl="1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example, a 60 KLOC program can be developed in </a:t>
            </a:r>
            <a:r>
              <a:rPr lang="en-GB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approximately </a:t>
            </a:r>
            <a:r>
              <a:rPr lang="en-GB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 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months.</a:t>
            </a: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regardless of whether it is of organic, semi-detached, or embedded type.</a:t>
            </a:r>
          </a:p>
          <a:p>
            <a:pPr lvl="1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more scope for parallel activities for system and application programs, </a:t>
            </a: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 utility programs</a:t>
            </a: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2.4 x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(60)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1.05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176.713 PM.</a:t>
            </a: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3.0 x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(60)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1.12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294.205 PM.</a:t>
            </a: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3.6 x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(60)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1.20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489.873 PM.</a:t>
            </a: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16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 x  (176.713)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0.38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17.8 Months.</a:t>
            </a: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16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 x (294.205)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0.35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18.27 Months.</a:t>
            </a: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16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2.5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(489.873)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0.32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18.14 Months.</a:t>
            </a: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endParaRPr lang="en-GB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242C5-74C0-48F5-9DED-4390C2FDC9E0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301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ABB0734-43F7-48AB-90B5-3881B88BBD05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16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807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1"/>
          <p:cNvSpPr>
            <a:spLocks noGrp="1" noChangeArrowheads="1"/>
          </p:cNvSpPr>
          <p:nvPr>
            <p:ph type="title"/>
          </p:nvPr>
        </p:nvSpPr>
        <p:spPr>
          <a:xfrm>
            <a:off x="1602638" y="68908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4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613"/>
              </a:spcBef>
            </a:pPr>
            <a:r>
              <a:rPr lang="en-GB" altLang="en-US" sz="28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size of an organic  software product has been estimated to be 32,000 lines of source code. </a:t>
            </a:r>
          </a:p>
          <a:p>
            <a:pPr algn="just">
              <a:spcBef>
                <a:spcPts val="613"/>
              </a:spcBef>
              <a:buNone/>
            </a:pPr>
            <a:endParaRPr lang="en-GB" altLang="en-US" sz="28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1250"/>
              </a:spcBef>
            </a:pPr>
            <a:r>
              <a:rPr lang="en-GB" altLang="en-US" sz="28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2.4*(32)</a:t>
            </a:r>
            <a:r>
              <a:rPr lang="en-GB" altLang="en-US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1.05</a:t>
            </a:r>
            <a:r>
              <a:rPr lang="en-GB" altLang="en-US" sz="28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91 PM</a:t>
            </a:r>
          </a:p>
          <a:p>
            <a:pPr algn="just">
              <a:spcBef>
                <a:spcPts val="1250"/>
              </a:spcBef>
            </a:pPr>
            <a:r>
              <a:rPr lang="en-GB" altLang="en-US" sz="28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Nominal development time = 2.5*(91)</a:t>
            </a:r>
            <a:r>
              <a:rPr lang="en-GB" altLang="en-US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0.38</a:t>
            </a:r>
            <a:r>
              <a:rPr lang="en-GB" altLang="en-US" sz="28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14 months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642AF-5F4C-4889-9994-5E4EC6A1E3C8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40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963EF245-7233-4AE9-81C8-56150212BAF0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17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3" name="Line 3"/>
          <p:cNvSpPr>
            <a:spLocks noChangeShapeType="1"/>
          </p:cNvSpPr>
          <p:nvPr/>
        </p:nvSpPr>
        <p:spPr bwMode="auto">
          <a:xfrm>
            <a:off x="1221509" y="2918691"/>
            <a:ext cx="7772400" cy="0"/>
          </a:xfrm>
          <a:prstGeom prst="line">
            <a:avLst/>
          </a:prstGeom>
          <a:noFill/>
          <a:ln w="38160">
            <a:solidFill>
              <a:srgbClr val="00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524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1"/>
          <p:cNvSpPr>
            <a:spLocks noGrp="1" noChangeArrowheads="1"/>
          </p:cNvSpPr>
          <p:nvPr>
            <p:ph type="title"/>
          </p:nvPr>
        </p:nvSpPr>
        <p:spPr>
          <a:xfrm>
            <a:off x="1602638" y="704191"/>
            <a:ext cx="7769225" cy="1139825"/>
          </a:xfrm>
        </p:spPr>
        <p:txBody>
          <a:bodyPr vert="horz" lIns="18000" tIns="46800" rIns="18000" bIns="46800" rtlCol="0" anchor="ctr">
            <a:normAutofit fontScale="90000"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</a:t>
            </a:r>
            <a:endParaRPr lang="en-GB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060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 model assumes:</a:t>
            </a:r>
          </a:p>
          <a:p>
            <a:pPr lvl="1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 and development time depend on product size alone. </a:t>
            </a:r>
          </a:p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several parameters affect effort and development time:</a:t>
            </a:r>
          </a:p>
          <a:p>
            <a:pPr lvl="2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Reliability requirements.</a:t>
            </a:r>
          </a:p>
          <a:p>
            <a:pPr lvl="2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of CASE tools and modern facilities to the developers.</a:t>
            </a:r>
          </a:p>
          <a:p>
            <a:pPr lvl="2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Size of data to be handled.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17CA-BB62-43E3-BCC4-ECF354A78B5B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505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7EBA6759-15BF-40EB-8458-89220F65684C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18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582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 (CONTD)…...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intermediate COCOMO take those other factors into consideration by defining a set of 15 cost drivers (multipliers).</a:t>
            </a:r>
          </a:p>
          <a:p>
            <a:pPr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of the 15 such attributes can be rated on a six-point scale ranging from "very low" to "extra high" in their relative order of importance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attribute has an effort multiplier fixed as per the rating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product of effort multipliers of all the 15 attributes gives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Effort Adjustment Factor (EAF)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GB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568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Intended Learning Outcomes (ILOs)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Differentiate among organic, semidetached and embedded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projects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Explain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Differentiate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basic COCOMO model and intermediate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Explain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complete COCOMO model.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418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5" name="Rectangle 1"/>
          <p:cNvSpPr>
            <a:spLocks noGrp="1" noChangeArrowheads="1"/>
          </p:cNvSpPr>
          <p:nvPr>
            <p:ph type="title"/>
          </p:nvPr>
        </p:nvSpPr>
        <p:spPr>
          <a:xfrm>
            <a:off x="1206696" y="285362"/>
            <a:ext cx="9080648" cy="1139825"/>
          </a:xfrm>
        </p:spPr>
        <p:txBody>
          <a:bodyPr vert="horz" lIns="18000" tIns="46800" rIns="18000" bIns="46800" rtlCol="0" anchor="ctr">
            <a:normAutofit fontScale="90000"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(CONTD</a:t>
            </a: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)…...</a:t>
            </a:r>
            <a:endParaRPr lang="en-GB" altLang="en-US" b="1" dirty="0">
              <a:solidFill>
                <a:srgbClr val="0000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156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Cost driver classes: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u="sng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Product: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Inherent complexity of the product, reliability requirements of the product, etc.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u="sng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Computer: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Execution time, storage requirements, etc.      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u="sng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Personnel: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Experience of personnel, etc.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u="sng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Environment: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Sophistication of the tools used for software development.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3142-CF10-4FFC-96FB-0BB71C715E39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91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9EB15261-0F72-4D5C-83DC-9FBD85B556C2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20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82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(CONTD</a:t>
            </a: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)…...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874" y="1846263"/>
            <a:ext cx="6936508" cy="402272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190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(CONTD</a:t>
            </a: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)…...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EAF is used to refine the estimates obtained by basic COCOMO as follows: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Effort|</a:t>
            </a:r>
            <a:r>
              <a:rPr lang="en-US" sz="24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corrected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Effort * EAF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24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corrected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2.5 * (Effort|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corrected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6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(CONTD</a:t>
            </a: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)…...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8303954"/>
              </p:ext>
            </p:extLst>
          </p:nvPr>
        </p:nvGraphicFramePr>
        <p:xfrm>
          <a:off x="2797175" y="2078182"/>
          <a:ext cx="5982913" cy="3598863"/>
        </p:xfrm>
        <a:graphic>
          <a:graphicData uri="http://schemas.openxmlformats.org/drawingml/2006/table">
            <a:tbl>
              <a:tblPr/>
              <a:tblGrid>
                <a:gridCol w="1901610">
                  <a:extLst>
                    <a:ext uri="{9D8B030D-6E8A-4147-A177-3AD203B41FA5}">
                      <a16:colId xmlns:a16="http://schemas.microsoft.com/office/drawing/2014/main" val="3310005664"/>
                    </a:ext>
                  </a:extLst>
                </a:gridCol>
                <a:gridCol w="1295900">
                  <a:extLst>
                    <a:ext uri="{9D8B030D-6E8A-4147-A177-3AD203B41FA5}">
                      <a16:colId xmlns:a16="http://schemas.microsoft.com/office/drawing/2014/main" val="3059967135"/>
                    </a:ext>
                  </a:extLst>
                </a:gridCol>
                <a:gridCol w="1308295">
                  <a:extLst>
                    <a:ext uri="{9D8B030D-6E8A-4147-A177-3AD203B41FA5}">
                      <a16:colId xmlns:a16="http://schemas.microsoft.com/office/drawing/2014/main" val="1422130185"/>
                    </a:ext>
                  </a:extLst>
                </a:gridCol>
                <a:gridCol w="1477108">
                  <a:extLst>
                    <a:ext uri="{9D8B030D-6E8A-4147-A177-3AD203B41FA5}">
                      <a16:colId xmlns:a16="http://schemas.microsoft.com/office/drawing/2014/main" val="3352960576"/>
                    </a:ext>
                  </a:extLst>
                </a:gridCol>
              </a:tblGrid>
              <a:tr h="547653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Software project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0562957"/>
                  </a:ext>
                </a:extLst>
              </a:tr>
              <a:tr h="101707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Organic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3.2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1.05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0.38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0411085"/>
                  </a:ext>
                </a:extLst>
              </a:tr>
              <a:tr h="1017070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Semi-detached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1.12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0.35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3848731"/>
                  </a:ext>
                </a:extLst>
              </a:tr>
              <a:tr h="1017070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Embedded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2.8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1.20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0.32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8599970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01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1"/>
          <p:cNvSpPr>
            <a:spLocks noGrp="1" noChangeArrowheads="1"/>
          </p:cNvSpPr>
          <p:nvPr>
            <p:ph type="title"/>
          </p:nvPr>
        </p:nvSpPr>
        <p:spPr>
          <a:xfrm>
            <a:off x="2025553" y="405223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4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idx="1"/>
          </p:nvPr>
        </p:nvSpPr>
        <p:spPr>
          <a:xfrm>
            <a:off x="799932" y="1819673"/>
            <a:ext cx="10412551" cy="4063153"/>
          </a:xfrm>
        </p:spPr>
        <p:txBody>
          <a:bodyPr vert="horz" lIns="18000" tIns="46800" rIns="18000" bIns="46800" rtlCol="0">
            <a:normAutofit fontScale="25000" lnSpcReduction="20000"/>
          </a:bodyPr>
          <a:lstStyle/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64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size of </a:t>
            </a: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software </a:t>
            </a:r>
            <a:r>
              <a:rPr lang="en-GB" altLang="en-US" sz="64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has been estimated to </a:t>
            </a: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 200 KLOC. Cost drivers are as follows: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Reliability 0.88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Product Complexity 1.15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Application Experience 1.13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Programming Language Experience 0.95</a:t>
            </a:r>
            <a:endParaRPr lang="en-GB" altLang="en-US" sz="64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EAF = 0.88 * 1.15 * 1.13 * 0.95 = 1.086</a:t>
            </a:r>
          </a:p>
          <a:p>
            <a:pPr marL="610362" indent="-857250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US" sz="6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Semi-Detached:</a:t>
            </a:r>
          </a:p>
          <a:p>
            <a:pPr marL="884682" indent="-857250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US" sz="7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Effort|</a:t>
            </a:r>
            <a:r>
              <a:rPr lang="en-US" sz="70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corrected</a:t>
            </a:r>
            <a:r>
              <a:rPr lang="en-US" sz="7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7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Effort * EAF </a:t>
            </a:r>
          </a:p>
          <a:p>
            <a:pPr marL="2686050" lvl="4" indent="-857250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 3.0 X (200)</a:t>
            </a:r>
            <a:r>
              <a:rPr lang="en-GB" altLang="en-US" sz="6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1.12 </a:t>
            </a:r>
            <a:r>
              <a:rPr lang="en-GB" alt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 1.086 = 1230.56 = 1231 PM</a:t>
            </a:r>
          </a:p>
          <a:p>
            <a:pPr lvl="3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US" sz="6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Tdev|</a:t>
            </a:r>
            <a:r>
              <a:rPr lang="en-US" sz="60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corrected</a:t>
            </a: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2.5 * (Effort|</a:t>
            </a:r>
            <a:r>
              <a:rPr lang="en-US" sz="6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corrected</a:t>
            </a: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6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  <a:p>
            <a:pPr marL="1771650" lvl="2" indent="-857250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US" sz="6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6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2.5 x (1231)</a:t>
            </a:r>
            <a:r>
              <a:rPr lang="en-US" sz="6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0.35</a:t>
            </a:r>
          </a:p>
          <a:p>
            <a:pPr marL="1771650" lvl="2" indent="-857250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US" sz="6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=  </a:t>
            </a:r>
            <a:r>
              <a:rPr lang="en-US" sz="72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30.16 months = 30 months</a:t>
            </a:r>
            <a:endParaRPr lang="en-US" sz="720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spcBef>
                <a:spcPts val="1250"/>
              </a:spcBef>
              <a:buNone/>
            </a:pPr>
            <a:endParaRPr lang="en-GB" altLang="en-US" sz="7200" dirty="0" smtClean="0">
              <a:solidFill>
                <a:srgbClr val="800000"/>
              </a:solidFill>
              <a:latin typeface="Cambria" panose="02040503050406030204" pitchFamily="18" charset="0"/>
            </a:endParaRPr>
          </a:p>
          <a:p>
            <a:pPr marL="1828800" lvl="4" indent="0">
              <a:spcBef>
                <a:spcPts val="1250"/>
              </a:spcBef>
              <a:buNone/>
            </a:pPr>
            <a:endParaRPr lang="en-GB" altLang="en-US" sz="7200" dirty="0">
              <a:solidFill>
                <a:srgbClr val="800000"/>
              </a:solidFill>
              <a:latin typeface="Cambria" panose="020405030504060302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9932" y="6459784"/>
            <a:ext cx="2743200" cy="365125"/>
          </a:xfrm>
        </p:spPr>
        <p:txBody>
          <a:bodyPr/>
          <a:lstStyle/>
          <a:p>
            <a:fld id="{5BF642AF-5F4C-4889-9994-5E4EC6A1E3C8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40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963EF245-7233-4AE9-81C8-56150212BAF0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24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133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9" name="Rectangle 1"/>
          <p:cNvSpPr>
            <a:spLocks noGrp="1" noChangeArrowheads="1"/>
          </p:cNvSpPr>
          <p:nvPr>
            <p:ph type="title"/>
          </p:nvPr>
        </p:nvSpPr>
        <p:spPr>
          <a:xfrm>
            <a:off x="397164" y="686859"/>
            <a:ext cx="11296072" cy="115887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788"/>
              </a:spcBef>
            </a:pPr>
            <a:r>
              <a:rPr lang="en-GB" alt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Shortcomings </a:t>
            </a:r>
            <a:r>
              <a:rPr lang="en-GB" alt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GB" altLang="en-US" sz="36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Basic </a:t>
            </a:r>
            <a:r>
              <a:rPr lang="en-GB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alt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</a:t>
            </a:r>
            <a:r>
              <a:rPr lang="en-GB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 </a:t>
            </a:r>
            <a:r>
              <a:rPr lang="en-GB" alt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endParaRPr lang="en-GB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180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Both models:</a:t>
            </a:r>
          </a:p>
          <a:p>
            <a:pPr lvl="1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consider a software product as a single homogeneous entity.</a:t>
            </a:r>
          </a:p>
          <a:p>
            <a:pPr lvl="1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most large systems are made up of several smaller sub-systems.</a:t>
            </a:r>
          </a:p>
          <a:p>
            <a:pPr lvl="2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sub-systems may be considered as organic type, some may be considered embedded, etc.</a:t>
            </a:r>
          </a:p>
          <a:p>
            <a:pPr lvl="2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some the reliability requirements may be high, and so on.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0F25-F65F-4212-A8DC-2A1A4C042DD1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017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C17C557A-8FFD-43EA-A1B1-6281D2473FE8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25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96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1"/>
          <p:cNvSpPr>
            <a:spLocks noGrp="1" noChangeArrowheads="1"/>
          </p:cNvSpPr>
          <p:nvPr>
            <p:ph type="title"/>
          </p:nvPr>
        </p:nvSpPr>
        <p:spPr>
          <a:xfrm>
            <a:off x="1602638" y="704191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</a:t>
            </a:r>
            <a:endParaRPr lang="en-GB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204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 of each sub-system is estimated separately.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Costs of the sub-systems are added to obtain total cost.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the margin of error in the final estimate.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8174F-1384-4C45-915A-1F36D3FB6621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12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963D96BA-948C-424D-A39F-AE108FA88403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26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1"/>
          <p:cNvSpPr>
            <a:spLocks noGrp="1" noChangeArrowheads="1"/>
          </p:cNvSpPr>
          <p:nvPr>
            <p:ph type="title"/>
          </p:nvPr>
        </p:nvSpPr>
        <p:spPr>
          <a:xfrm>
            <a:off x="1644358" y="414672"/>
            <a:ext cx="9235392" cy="1139825"/>
          </a:xfrm>
        </p:spPr>
        <p:txBody>
          <a:bodyPr vert="horz" lIns="18000" tIns="46800" rIns="18000" bIns="46800" rtlCol="0" anchor="ctr">
            <a:normAutofit fontScale="90000"/>
          </a:bodyPr>
          <a:lstStyle/>
          <a:p>
            <a:pPr algn="ctr">
              <a:spcBef>
                <a:spcPts val="988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COCOMO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(CONTD)</a:t>
            </a:r>
            <a:endParaRPr lang="en-GB" altLang="en-US" dirty="0" smtClean="0">
              <a:solidFill>
                <a:srgbClr val="0000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228" name="Rectangle 2"/>
          <p:cNvSpPr>
            <a:spLocks noGrp="1" noChangeArrowheads="1"/>
          </p:cNvSpPr>
          <p:nvPr>
            <p:ph idx="1"/>
          </p:nvPr>
        </p:nvSpPr>
        <p:spPr>
          <a:xfrm>
            <a:off x="1442366" y="1819504"/>
            <a:ext cx="9770117" cy="4224338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Management Information System (MIS) for an organization having offices at several places across the country: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part </a:t>
            </a:r>
            <a:r>
              <a:rPr lang="en-GB" altLang="en-US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(semi-detached)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User Interface (GUI) part </a:t>
            </a:r>
            <a:r>
              <a:rPr lang="en-GB" altLang="en-US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(organic)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part </a:t>
            </a:r>
            <a:r>
              <a:rPr lang="en-GB" altLang="en-US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(embedded)</a:t>
            </a: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Costs of the components are estimated separately: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summed up to give the overall cost of the system.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CB86-3709-4B68-ADAF-8FE15F90C115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222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9C955601-29AD-439D-802D-689AA60F180A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27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24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473" y="286603"/>
            <a:ext cx="11369963" cy="1450757"/>
          </a:xfrm>
        </p:spPr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COCOMO Model (CONTD) ..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103" y="1871320"/>
            <a:ext cx="10283243" cy="4247428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illustrate this, consider a very popular distributed application: the ticket booking system of the Indian Railways. There are computerized ticket counters in most of the railway stations of our country. Tickets can be booked / cancelled from any such counter. Reservations for future tickets, cancellation of reserved tickets could also be performed. On a high level, the ticket booking system has three main components: 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User Interface (GUI)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Networking facilities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these, development of the GUI is considered as an organic project type; the database module could be considered as a semi-detached software. The networking module can be considered as an embedded software. To obtain a realistic cost, one should estimate the costs for each component separately, and then add it up. </a:t>
            </a:r>
          </a:p>
          <a:p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22582" y="6118748"/>
            <a:ext cx="2743200" cy="365125"/>
          </a:xfrm>
        </p:spPr>
        <p:txBody>
          <a:bodyPr/>
          <a:lstStyle/>
          <a:p>
            <a:fld id="{031FD28F-4C29-413A-8C9E-F40B87D87690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948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2" y="550028"/>
            <a:ext cx="5936967" cy="1080938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&amp; Disadvantages of COCOMO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087492"/>
            <a:ext cx="5041628" cy="359931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estimate the total cost of the project.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implement with various factors.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ideas about historical projects.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ignores requirements, customer skills, and hardware issues.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limits the accuracy of the software costs.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mostly depends on time factors.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71FFC-87F9-4822-9EF2-E0B539640516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 dirty="0"/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1"/>
          <p:cNvSpPr>
            <a:spLocks noGrp="1" noChangeArrowheads="1"/>
          </p:cNvSpPr>
          <p:nvPr>
            <p:ph type="title"/>
          </p:nvPr>
        </p:nvSpPr>
        <p:spPr>
          <a:xfrm>
            <a:off x="2131233" y="410563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213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</a:t>
            </a:r>
          </a:p>
        </p:txBody>
      </p:sp>
      <p:sp>
        <p:nvSpPr>
          <p:cNvPr id="31748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COCOMO (COnstructive COst MOdel) proposed by Boehm.</a:t>
            </a:r>
          </a:p>
          <a:p>
            <a:pPr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Divides software product developments into 3 categories: </a:t>
            </a:r>
          </a:p>
          <a:p>
            <a:pPr lvl="1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Organic,</a:t>
            </a:r>
            <a:endParaRPr lang="en-GB" alt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Semidetached, </a:t>
            </a:r>
            <a:endParaRPr lang="en-GB" alt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200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Embedded.</a:t>
            </a:r>
            <a:endParaRPr lang="en-GB" alt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5ED4-4376-4FE2-92EE-DD01907BEA6B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3174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F9C09172-7719-4E40-9158-496943A6FB67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3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345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II Model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418" y="1845734"/>
            <a:ext cx="10084262" cy="4023360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COCOMO-II is the revised version of 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original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Cocomo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(Constructive Cost Model)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is developed at University of Southern California.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model that allows one to estimate the cost, effort and schedule when planning a new software development activity.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751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3E220-D6F8-4A5E-A420-3D286F744545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31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13" y="194749"/>
            <a:ext cx="9101797" cy="630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9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1"/>
          <p:cNvSpPr>
            <a:spLocks noGrp="1" noChangeArrowheads="1"/>
          </p:cNvSpPr>
          <p:nvPr>
            <p:ph type="title"/>
          </p:nvPr>
        </p:nvSpPr>
        <p:spPr>
          <a:xfrm>
            <a:off x="2406074" y="304715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Product classes</a:t>
            </a:r>
          </a:p>
        </p:txBody>
      </p:sp>
      <p:sp>
        <p:nvSpPr>
          <p:cNvPr id="32772" name="Rectangle 2"/>
          <p:cNvSpPr>
            <a:spLocks noGrp="1" noChangeArrowheads="1"/>
          </p:cNvSpPr>
          <p:nvPr>
            <p:ph idx="1"/>
          </p:nvPr>
        </p:nvSpPr>
        <p:spPr>
          <a:xfrm>
            <a:off x="2128983" y="1867775"/>
            <a:ext cx="8816108" cy="4168775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Roughly correspond to: 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application, utility and system programs respectively.</a:t>
            </a:r>
          </a:p>
          <a:p>
            <a:pPr lvl="2"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and scientific programs are considered to be application programs. </a:t>
            </a:r>
          </a:p>
          <a:p>
            <a:pPr lvl="2"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Compilers, linkers, editors, etc</a:t>
            </a:r>
            <a:r>
              <a:rPr lang="en-GB" altLang="en-US" sz="2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utility programs. </a:t>
            </a:r>
          </a:p>
          <a:p>
            <a:pPr lvl="2"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 and real-time system programs, etc. are system programs.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9C1CA-9C57-4625-81E8-A3DF7867369A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327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87CB9276-4D9F-43BF-A3A3-4B17A774E189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4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81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1"/>
          <p:cNvSpPr>
            <a:spLocks noGrp="1" noChangeArrowheads="1"/>
          </p:cNvSpPr>
          <p:nvPr>
            <p:ph type="title"/>
          </p:nvPr>
        </p:nvSpPr>
        <p:spPr>
          <a:xfrm>
            <a:off x="2077330" y="417863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Elaboration of Product classes</a:t>
            </a:r>
          </a:p>
        </p:txBody>
      </p:sp>
      <p:sp>
        <p:nvSpPr>
          <p:cNvPr id="33796" name="Rectangle 2"/>
          <p:cNvSpPr>
            <a:spLocks noGrp="1" noChangeArrowheads="1"/>
          </p:cNvSpPr>
          <p:nvPr>
            <p:ph idx="1"/>
          </p:nvPr>
        </p:nvSpPr>
        <p:spPr>
          <a:xfrm>
            <a:off x="1874129" y="1924349"/>
            <a:ext cx="8175625" cy="4168775"/>
          </a:xfrm>
        </p:spPr>
        <p:txBody>
          <a:bodyPr vert="horz" lIns="18000" tIns="46800" rIns="18000" bIns="46800" rtlCol="0">
            <a:normAutofit fontScale="77500" lnSpcReduction="20000"/>
          </a:bodyPr>
          <a:lstStyle/>
          <a:p>
            <a:pPr algn="just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2100" u="sng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Organic:</a:t>
            </a:r>
            <a:r>
              <a:rPr lang="en-GB" altLang="en-US" sz="21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deals with developing a well understood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development team is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small.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team members have prior experience in working with similar types of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projects.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endParaRPr lang="en-GB" altLang="en-US" sz="2100" dirty="0" smtClean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2100" u="sng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Semidetached:</a:t>
            </a: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team consists of some experienced as well as inexperienced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staff.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 may have some experience on the type of system to be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endParaRPr lang="en-GB" altLang="en-US" sz="2100" u="sng" dirty="0" smtClean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2100" u="sng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Embedded:</a:t>
            </a:r>
            <a:r>
              <a:rPr lang="en-GB" altLang="en-US" sz="21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Aims to develop a software strongly related to machine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or real-time systems.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size is usually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large.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300"/>
              </a:spcBef>
            </a:pPr>
            <a:endParaRPr lang="en-GB" altLang="en-US" sz="2000" dirty="0" smtClean="0">
              <a:solidFill>
                <a:schemeClr val="tx2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E058-B221-40D1-95BC-9FC9F05C8E18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3379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705A6789-3EF7-4B3B-BE9E-FF1F49197DD7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5</a:t>
            </a:fld>
            <a:endParaRPr lang="en-US" altLang="en-US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06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14124"/>
          </a:xfrm>
        </p:spPr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Comparative Study of Product Classes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51" y="1851405"/>
            <a:ext cx="8124825" cy="420052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1B03-ED42-4AF8-89EE-C8DF63434F54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840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1"/>
          <p:cNvSpPr>
            <a:spLocks noGrp="1" noChangeArrowheads="1"/>
          </p:cNvSpPr>
          <p:nvPr>
            <p:ph type="title"/>
          </p:nvPr>
        </p:nvSpPr>
        <p:spPr>
          <a:xfrm>
            <a:off x="1911075" y="463999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 (CONT.)</a:t>
            </a:r>
          </a:p>
        </p:txBody>
      </p:sp>
      <p:sp>
        <p:nvSpPr>
          <p:cNvPr id="34820" name="Rectangle 2"/>
          <p:cNvSpPr>
            <a:spLocks noGrp="1" noChangeArrowheads="1"/>
          </p:cNvSpPr>
          <p:nvPr>
            <p:ph idx="1"/>
          </p:nvPr>
        </p:nvSpPr>
        <p:spPr>
          <a:xfrm>
            <a:off x="1337426" y="2041120"/>
            <a:ext cx="9613861" cy="3796641"/>
          </a:xfrm>
        </p:spPr>
        <p:txBody>
          <a:bodyPr vert="horz" lIns="18000" tIns="46800" rIns="18000" bIns="46800" rtlCol="0">
            <a:noAutofit/>
          </a:bodyPr>
          <a:lstStyle/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each of the three product categories: 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size estimation (in KLOC), </a:t>
            </a:r>
            <a:r>
              <a:rPr lang="en-GB" altLang="en-US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Boehm provides equations to predict:</a:t>
            </a:r>
          </a:p>
          <a:p>
            <a:pPr lvl="2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duration in months  </a:t>
            </a:r>
          </a:p>
          <a:p>
            <a:pPr lvl="2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in programmer-months/person-months 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Boehm obtained these equations: 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examined historical data collected from a large number of actual  projects.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estimation of project parameters should be done through three stages: Basic COCOMO, Intermediate COCOMO, and Complete COCOMO. </a:t>
            </a:r>
            <a:r>
              <a:rPr lang="en-GB" altLang="en-US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951DA-416B-44EE-ACB2-9F9EE3D5D3CB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3481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628A55D-4330-4E57-AFE2-9D13A67C217C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7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01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728708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213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 (CONT.)</a:t>
            </a:r>
          </a:p>
        </p:txBody>
      </p:sp>
      <p:sp>
        <p:nvSpPr>
          <p:cNvPr id="35844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cost estimation is done through three stages: 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 COCOMO,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COCOMO,  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 COCOMO.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1CBD8-CB2B-4795-B9FD-1891E363A1A2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358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7D279A20-6292-401F-992E-347A4DB11D0F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8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18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228161"/>
          </a:xfrm>
        </p:spPr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</a:t>
            </a:r>
            <a:r>
              <a:rPr lang="en-GB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8321" y="2032072"/>
            <a:ext cx="9613861" cy="4148333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basic COCOMO model helps to obtain a rough estimate of the project parameters.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estimates effort and time required for development in the following way: </a:t>
            </a: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Effort = a * (KDSI)</a:t>
            </a:r>
            <a:r>
              <a:rPr lang="en-US" sz="2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PM </a:t>
            </a: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1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1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2.5 * (Effort)</a:t>
            </a:r>
            <a:r>
              <a:rPr lang="en-US" sz="2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Months </a:t>
            </a: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where,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7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KDSI is the estimated size of the software expressed in Kilo Delivered Source Instructions,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7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a, b, c are constants determined by the category of software project,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7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 denotes the total effort required for the software development, expressed in person months (PMs),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7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17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US" sz="17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denotes the estimated time required to develop the software (expressed in months).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BF9-5ABF-4CBA-9475-289781C6C69E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58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E0B8658-DE86-42E1-9D01-970FE6B6ABA5}">
  <ds:schemaRefs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16c05727-aa75-4e4a-9b5f-8a80a1165891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1586</Words>
  <Application>Microsoft Office PowerPoint</Application>
  <PresentationFormat>Widescreen</PresentationFormat>
  <Paragraphs>279</Paragraphs>
  <Slides>31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Calibri</vt:lpstr>
      <vt:lpstr>Calibri Light</vt:lpstr>
      <vt:lpstr>Cambria</vt:lpstr>
      <vt:lpstr>times</vt:lpstr>
      <vt:lpstr>Times New Roman</vt:lpstr>
      <vt:lpstr>Wingdings</vt:lpstr>
      <vt:lpstr>Retrospect</vt:lpstr>
      <vt:lpstr> ESC501 (COCOMO Model &amp; Cost Estimation)</vt:lpstr>
      <vt:lpstr>Intended Learning Outcomes (ILOs)</vt:lpstr>
      <vt:lpstr>COCOMO Model</vt:lpstr>
      <vt:lpstr>COCOMO Product classes</vt:lpstr>
      <vt:lpstr>Elaboration of Product classes</vt:lpstr>
      <vt:lpstr>Comparative Study of Product Classes</vt:lpstr>
      <vt:lpstr>COCOMO Model (CONT.)</vt:lpstr>
      <vt:lpstr>COCOMO Model (CONT.)</vt:lpstr>
      <vt:lpstr>Basic COCOMO Model </vt:lpstr>
      <vt:lpstr>Basic COCOMO Model  (CONTD)….</vt:lpstr>
      <vt:lpstr>Development Effort Estimation</vt:lpstr>
      <vt:lpstr>Development Time Estimation</vt:lpstr>
      <vt:lpstr>Basic COCOMO Model  (CONTD)….</vt:lpstr>
      <vt:lpstr>Basic COCOMO Model  (CONTD)….</vt:lpstr>
      <vt:lpstr>Basic COCOMO Model  (CONTD)….</vt:lpstr>
      <vt:lpstr>Basic COCOMO Model  (CONTD)….</vt:lpstr>
      <vt:lpstr>Example</vt:lpstr>
      <vt:lpstr>Intermediate COCOMO Model</vt:lpstr>
      <vt:lpstr>Intermediate COCOMO Model (CONTD)…...</vt:lpstr>
      <vt:lpstr>Intermediate COCOMO Model (CONTD)…...</vt:lpstr>
      <vt:lpstr>Intermediate COCOMO Model (CONTD)…...</vt:lpstr>
      <vt:lpstr>Intermediate COCOMO Model (CONTD)…...</vt:lpstr>
      <vt:lpstr>Intermediate COCOMO Model (CONTD)…...</vt:lpstr>
      <vt:lpstr>Example</vt:lpstr>
      <vt:lpstr>Shortcomings of Basic and Intermediate COCOMO Models</vt:lpstr>
      <vt:lpstr>Complete COCOMO Model</vt:lpstr>
      <vt:lpstr>Complete COCOMO Model (CONTD)</vt:lpstr>
      <vt:lpstr>Complete COCOMO Model (CONTD) ..</vt:lpstr>
      <vt:lpstr>Advantages &amp; Disadvantages of COCOMO</vt:lpstr>
      <vt:lpstr>COCOMO II Model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2020-08-23T08:07:15Z</dcterms:created>
  <dcterms:modified xsi:type="dcterms:W3CDTF">2021-09-23T10:40:24Z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